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7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59" d="100"/>
          <a:sy n="59" d="100"/>
        </p:scale>
        <p:origin x="25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3C9A-02E0-4FB7-8CE2-4C59B87E7AB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35C85-28F8-477B-A6D5-5EA21059F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82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3C9A-02E0-4FB7-8CE2-4C59B87E7AB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35C85-28F8-477B-A6D5-5EA21059F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060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3C9A-02E0-4FB7-8CE2-4C59B87E7AB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35C85-28F8-477B-A6D5-5EA21059F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2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3C9A-02E0-4FB7-8CE2-4C59B87E7AB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35C85-28F8-477B-A6D5-5EA21059F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708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3C9A-02E0-4FB7-8CE2-4C59B87E7AB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35C85-28F8-477B-A6D5-5EA21059F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379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3C9A-02E0-4FB7-8CE2-4C59B87E7AB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35C85-28F8-477B-A6D5-5EA21059F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26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3C9A-02E0-4FB7-8CE2-4C59B87E7AB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35C85-28F8-477B-A6D5-5EA21059F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49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3C9A-02E0-4FB7-8CE2-4C59B87E7AB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35C85-28F8-477B-A6D5-5EA21059F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5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3C9A-02E0-4FB7-8CE2-4C59B87E7AB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35C85-28F8-477B-A6D5-5EA21059F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3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3C9A-02E0-4FB7-8CE2-4C59B87E7AB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35C85-28F8-477B-A6D5-5EA21059F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11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3C9A-02E0-4FB7-8CE2-4C59B87E7AB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35C85-28F8-477B-A6D5-5EA21059F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4500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43C9A-02E0-4FB7-8CE2-4C59B87E7AB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35C85-28F8-477B-A6D5-5EA21059F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95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2147121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WT_sgAB_R1_sen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590800" cy="2590800"/>
          </a:xfrm>
          <a:prstGeom prst="rect">
            <a:avLst/>
          </a:prstGeom>
        </p:spPr>
      </p:pic>
      <p:pic>
        <p:nvPicPr>
          <p:cNvPr id="3" name="Picture 2" descr="WT_sgAB_R1_branc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0"/>
            <a:ext cx="2590800" cy="2590800"/>
          </a:xfrm>
          <a:prstGeom prst="rect">
            <a:avLst/>
          </a:prstGeom>
        </p:spPr>
      </p:pic>
      <p:pic>
        <p:nvPicPr>
          <p:cNvPr id="4" name="Picture 3" descr="WT_sgAB_R1_cmv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0"/>
            <a:ext cx="2590800" cy="2590800"/>
          </a:xfrm>
          <a:prstGeom prst="rect">
            <a:avLst/>
          </a:prstGeom>
        </p:spPr>
      </p:pic>
      <p:pic>
        <p:nvPicPr>
          <p:cNvPr id="5" name="Picture 4" descr="WT_sgAB_R2_sen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90800"/>
            <a:ext cx="2590800" cy="2590800"/>
          </a:xfrm>
          <a:prstGeom prst="rect">
            <a:avLst/>
          </a:prstGeom>
        </p:spPr>
      </p:pic>
      <p:pic>
        <p:nvPicPr>
          <p:cNvPr id="6" name="Picture 5" descr="WT_sgAB_R2_branch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2590800"/>
            <a:ext cx="2590800" cy="2590800"/>
          </a:xfrm>
          <a:prstGeom prst="rect">
            <a:avLst/>
          </a:prstGeom>
        </p:spPr>
      </p:pic>
      <p:pic>
        <p:nvPicPr>
          <p:cNvPr id="7" name="Picture 6" descr="WT_sgAB_R2_cmv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1600" y="2590800"/>
            <a:ext cx="2590800" cy="2590800"/>
          </a:xfrm>
          <a:prstGeom prst="rect">
            <a:avLst/>
          </a:prstGeom>
        </p:spPr>
      </p:pic>
      <p:pic>
        <p:nvPicPr>
          <p:cNvPr id="8" name="Picture 7" descr="WT_sgA_R1_sen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181600"/>
            <a:ext cx="2590800" cy="2590800"/>
          </a:xfrm>
          <a:prstGeom prst="rect">
            <a:avLst/>
          </a:prstGeom>
        </p:spPr>
      </p:pic>
      <p:pic>
        <p:nvPicPr>
          <p:cNvPr id="9" name="Picture 8" descr="WT_sgA_R1_branch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90800" y="5181600"/>
            <a:ext cx="2590800" cy="2590800"/>
          </a:xfrm>
          <a:prstGeom prst="rect">
            <a:avLst/>
          </a:prstGeom>
        </p:spPr>
      </p:pic>
      <p:pic>
        <p:nvPicPr>
          <p:cNvPr id="10" name="Picture 9" descr="WT_sgA_R1_cmv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1600" y="5181600"/>
            <a:ext cx="2590800" cy="2590800"/>
          </a:xfrm>
          <a:prstGeom prst="rect">
            <a:avLst/>
          </a:prstGeom>
        </p:spPr>
      </p:pic>
      <p:pic>
        <p:nvPicPr>
          <p:cNvPr id="11" name="Picture 10" descr="WT_sgB_R2_sens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7772400"/>
            <a:ext cx="2590800" cy="2590800"/>
          </a:xfrm>
          <a:prstGeom prst="rect">
            <a:avLst/>
          </a:prstGeom>
        </p:spPr>
      </p:pic>
      <p:pic>
        <p:nvPicPr>
          <p:cNvPr id="12" name="Picture 11" descr="WT_sgB_R2_branch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90800" y="7772400"/>
            <a:ext cx="2590800" cy="2590800"/>
          </a:xfrm>
          <a:prstGeom prst="rect">
            <a:avLst/>
          </a:prstGeom>
        </p:spPr>
      </p:pic>
      <p:pic>
        <p:nvPicPr>
          <p:cNvPr id="13" name="Picture 12" descr="WT_sgB_R2_cmv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81600" y="7772400"/>
            <a:ext cx="2590800" cy="25908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762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900">
                <a:solidFill>
                  <a:srgbClr val="000000"/>
                </a:solidFill>
              </a:rPr>
              <a:t>sgRNA A &amp; B
Forward strand
Sense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90800" y="0"/>
            <a:ext cx="762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900">
                <a:solidFill>
                  <a:srgbClr val="000000"/>
                </a:solidFill>
              </a:rPr>
              <a:t>sgRNA A &amp; B
Forward strand
BranchΔ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81600" y="0"/>
            <a:ext cx="762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900">
                <a:solidFill>
                  <a:srgbClr val="000000"/>
                </a:solidFill>
              </a:rPr>
              <a:t>sgRNA A &amp; B
Forward strand
CMVΔ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2590800"/>
            <a:ext cx="762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900">
                <a:solidFill>
                  <a:srgbClr val="000000"/>
                </a:solidFill>
              </a:rPr>
              <a:t>sgRNA A &amp; B
Reverse strand
Sense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590800" y="2590800"/>
            <a:ext cx="762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900">
                <a:solidFill>
                  <a:srgbClr val="000000"/>
                </a:solidFill>
              </a:rPr>
              <a:t>sgRNA A &amp; B
Reverse strand
BranchΔ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181600" y="2590800"/>
            <a:ext cx="762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900">
                <a:solidFill>
                  <a:srgbClr val="000000"/>
                </a:solidFill>
              </a:rPr>
              <a:t>sgRNA A &amp; B
Reverse strand
CMVΔ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5181600"/>
            <a:ext cx="762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900">
                <a:solidFill>
                  <a:srgbClr val="000000"/>
                </a:solidFill>
              </a:rPr>
              <a:t>sgRNA A
Forward strand
Sense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90800" y="5181600"/>
            <a:ext cx="762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900">
                <a:solidFill>
                  <a:srgbClr val="000000"/>
                </a:solidFill>
              </a:rPr>
              <a:t>sgRNA A
Forward strand
BranchΔ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181600" y="5181600"/>
            <a:ext cx="762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900">
                <a:solidFill>
                  <a:srgbClr val="000000"/>
                </a:solidFill>
              </a:rPr>
              <a:t>sgRNA A
Forward strand
CMVΔ</a:t>
            </a:r>
          </a:p>
        </p:txBody>
      </p:sp>
      <p:sp>
        <p:nvSpPr>
          <p:cNvPr id="23" name="Rectangle 22"/>
          <p:cNvSpPr/>
          <p:nvPr/>
        </p:nvSpPr>
        <p:spPr>
          <a:xfrm>
            <a:off x="0" y="7772400"/>
            <a:ext cx="762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900">
                <a:solidFill>
                  <a:srgbClr val="000000"/>
                </a:solidFill>
              </a:rPr>
              <a:t>sgRNA B
Reverse strand
Sense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590800" y="7772400"/>
            <a:ext cx="762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900">
                <a:solidFill>
                  <a:srgbClr val="000000"/>
                </a:solidFill>
              </a:rPr>
              <a:t>sgRNA B
Reverse strand
BranchΔ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181600" y="7772400"/>
            <a:ext cx="762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900">
                <a:solidFill>
                  <a:srgbClr val="000000"/>
                </a:solidFill>
              </a:rPr>
              <a:t>sgRNA B
Reverse strand
CMVΔ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169400" y="0"/>
            <a:ext cx="1270000" cy="127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000">
                <a:solidFill>
                  <a:srgbClr val="000000"/>
                </a:solidFill>
              </a:rPr>
              <a:t>Frequency Size Scale</a:t>
            </a:r>
          </a:p>
        </p:txBody>
      </p:sp>
      <p:sp>
        <p:nvSpPr>
          <p:cNvPr id="27" name="Oval 26"/>
          <p:cNvSpPr/>
          <p:nvPr/>
        </p:nvSpPr>
        <p:spPr>
          <a:xfrm>
            <a:off x="9061450" y="146050"/>
            <a:ext cx="215900" cy="215900"/>
          </a:xfrm>
          <a:prstGeom prst="ellipse">
            <a:avLst/>
          </a:prstGeom>
          <a:solidFill>
            <a:srgbClr val="FFFFFF"/>
          </a:solidFill>
          <a:ln w="127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ectangle 27"/>
          <p:cNvSpPr/>
          <p:nvPr/>
        </p:nvSpPr>
        <p:spPr>
          <a:xfrm>
            <a:off x="8851900" y="381000"/>
            <a:ext cx="635000" cy="127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800">
                <a:solidFill>
                  <a:srgbClr val="000000"/>
                </a:solidFill>
              </a:rPr>
              <a:t>≥1</a:t>
            </a:r>
          </a:p>
        </p:txBody>
      </p:sp>
      <p:sp>
        <p:nvSpPr>
          <p:cNvPr id="29" name="Oval 28"/>
          <p:cNvSpPr/>
          <p:nvPr/>
        </p:nvSpPr>
        <p:spPr>
          <a:xfrm>
            <a:off x="9335960" y="166560"/>
            <a:ext cx="174878" cy="174878"/>
          </a:xfrm>
          <a:prstGeom prst="ellipse">
            <a:avLst/>
          </a:prstGeom>
          <a:solidFill>
            <a:srgbClr val="FFFFFF"/>
          </a:solidFill>
          <a:ln w="127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ectangle 29"/>
          <p:cNvSpPr/>
          <p:nvPr/>
        </p:nvSpPr>
        <p:spPr>
          <a:xfrm>
            <a:off x="9105900" y="381000"/>
            <a:ext cx="635000" cy="127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800">
                <a:solidFill>
                  <a:srgbClr val="000000"/>
                </a:solidFill>
              </a:rPr>
              <a:t>10⁻¹</a:t>
            </a:r>
          </a:p>
        </p:txBody>
      </p:sp>
      <p:sp>
        <p:nvSpPr>
          <p:cNvPr id="31" name="Oval 30"/>
          <p:cNvSpPr/>
          <p:nvPr/>
        </p:nvSpPr>
        <p:spPr>
          <a:xfrm>
            <a:off x="9610471" y="187071"/>
            <a:ext cx="133858" cy="133858"/>
          </a:xfrm>
          <a:prstGeom prst="ellipse">
            <a:avLst/>
          </a:prstGeom>
          <a:solidFill>
            <a:srgbClr val="FFFFFF"/>
          </a:solidFill>
          <a:ln w="127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Rectangle 31"/>
          <p:cNvSpPr/>
          <p:nvPr/>
        </p:nvSpPr>
        <p:spPr>
          <a:xfrm>
            <a:off x="9359900" y="381000"/>
            <a:ext cx="635000" cy="127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800">
                <a:solidFill>
                  <a:srgbClr val="000000"/>
                </a:solidFill>
              </a:rPr>
              <a:t>10⁻²</a:t>
            </a:r>
          </a:p>
        </p:txBody>
      </p:sp>
      <p:sp>
        <p:nvSpPr>
          <p:cNvPr id="33" name="Oval 32"/>
          <p:cNvSpPr/>
          <p:nvPr/>
        </p:nvSpPr>
        <p:spPr>
          <a:xfrm>
            <a:off x="9884981" y="207581"/>
            <a:ext cx="92836" cy="92836"/>
          </a:xfrm>
          <a:prstGeom prst="ellipse">
            <a:avLst/>
          </a:prstGeom>
          <a:solidFill>
            <a:srgbClr val="FFFFFF"/>
          </a:solidFill>
          <a:ln w="127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ectangle 33"/>
          <p:cNvSpPr/>
          <p:nvPr/>
        </p:nvSpPr>
        <p:spPr>
          <a:xfrm>
            <a:off x="9613900" y="381000"/>
            <a:ext cx="635000" cy="127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800">
                <a:solidFill>
                  <a:srgbClr val="000000"/>
                </a:solidFill>
              </a:rPr>
              <a:t>10⁻³</a:t>
            </a:r>
          </a:p>
        </p:txBody>
      </p:sp>
      <p:sp>
        <p:nvSpPr>
          <p:cNvPr id="35" name="Oval 34"/>
          <p:cNvSpPr/>
          <p:nvPr/>
        </p:nvSpPr>
        <p:spPr>
          <a:xfrm>
            <a:off x="10159492" y="228092"/>
            <a:ext cx="51816" cy="51816"/>
          </a:xfrm>
          <a:prstGeom prst="ellipse">
            <a:avLst/>
          </a:prstGeom>
          <a:solidFill>
            <a:srgbClr val="FFFFFF"/>
          </a:solidFill>
          <a:ln w="127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ectangle 35"/>
          <p:cNvSpPr/>
          <p:nvPr/>
        </p:nvSpPr>
        <p:spPr>
          <a:xfrm>
            <a:off x="9867900" y="381000"/>
            <a:ext cx="635000" cy="127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800">
                <a:solidFill>
                  <a:srgbClr val="000000"/>
                </a:solidFill>
              </a:rPr>
              <a:t>10⁻⁴</a:t>
            </a:r>
          </a:p>
        </p:txBody>
      </p:sp>
      <p:sp>
        <p:nvSpPr>
          <p:cNvPr id="37" name="Oval 36"/>
          <p:cNvSpPr/>
          <p:nvPr/>
        </p:nvSpPr>
        <p:spPr>
          <a:xfrm>
            <a:off x="10434002" y="248602"/>
            <a:ext cx="10795" cy="10795"/>
          </a:xfrm>
          <a:prstGeom prst="ellipse">
            <a:avLst/>
          </a:prstGeom>
          <a:solidFill>
            <a:srgbClr val="FFFFFF"/>
          </a:solidFill>
          <a:ln w="127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Rectangle 37"/>
          <p:cNvSpPr/>
          <p:nvPr/>
        </p:nvSpPr>
        <p:spPr>
          <a:xfrm>
            <a:off x="10121900" y="381000"/>
            <a:ext cx="635000" cy="127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800">
                <a:solidFill>
                  <a:srgbClr val="000000"/>
                </a:solidFill>
              </a:rPr>
              <a:t>≤10⁻⁵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772400" y="0"/>
            <a:ext cx="1270000" cy="127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000">
                <a:solidFill>
                  <a:srgbClr val="000000"/>
                </a:solidFill>
              </a:rPr>
              <a:t>Frequency Size Scale</a:t>
            </a:r>
          </a:p>
        </p:txBody>
      </p:sp>
      <p:sp>
        <p:nvSpPr>
          <p:cNvPr id="40" name="Oval 39"/>
          <p:cNvSpPr/>
          <p:nvPr/>
        </p:nvSpPr>
        <p:spPr>
          <a:xfrm>
            <a:off x="7727950" y="146050"/>
            <a:ext cx="215900" cy="215900"/>
          </a:xfrm>
          <a:prstGeom prst="ellipse">
            <a:avLst/>
          </a:prstGeom>
          <a:solidFill>
            <a:srgbClr val="FFFFFF"/>
          </a:solidFill>
          <a:ln w="127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Rectangle 40"/>
          <p:cNvSpPr/>
          <p:nvPr/>
        </p:nvSpPr>
        <p:spPr>
          <a:xfrm>
            <a:off x="7899400" y="190500"/>
            <a:ext cx="635000" cy="127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800">
                <a:solidFill>
                  <a:srgbClr val="000000"/>
                </a:solidFill>
              </a:rPr>
              <a:t>≥1</a:t>
            </a:r>
          </a:p>
        </p:txBody>
      </p:sp>
      <p:sp>
        <p:nvSpPr>
          <p:cNvPr id="42" name="Oval 41"/>
          <p:cNvSpPr/>
          <p:nvPr/>
        </p:nvSpPr>
        <p:spPr>
          <a:xfrm>
            <a:off x="7748460" y="420560"/>
            <a:ext cx="174878" cy="174878"/>
          </a:xfrm>
          <a:prstGeom prst="ellipse">
            <a:avLst/>
          </a:prstGeom>
          <a:solidFill>
            <a:srgbClr val="FFFFFF"/>
          </a:solidFill>
          <a:ln w="127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Rectangle 42"/>
          <p:cNvSpPr/>
          <p:nvPr/>
        </p:nvSpPr>
        <p:spPr>
          <a:xfrm>
            <a:off x="7899400" y="444500"/>
            <a:ext cx="635000" cy="127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800">
                <a:solidFill>
                  <a:srgbClr val="000000"/>
                </a:solidFill>
              </a:rPr>
              <a:t>10⁻¹</a:t>
            </a:r>
          </a:p>
        </p:txBody>
      </p:sp>
      <p:sp>
        <p:nvSpPr>
          <p:cNvPr id="44" name="Oval 43"/>
          <p:cNvSpPr/>
          <p:nvPr/>
        </p:nvSpPr>
        <p:spPr>
          <a:xfrm>
            <a:off x="7768971" y="695071"/>
            <a:ext cx="133858" cy="133858"/>
          </a:xfrm>
          <a:prstGeom prst="ellipse">
            <a:avLst/>
          </a:prstGeom>
          <a:solidFill>
            <a:srgbClr val="FFFFFF"/>
          </a:solidFill>
          <a:ln w="127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Rectangle 44"/>
          <p:cNvSpPr/>
          <p:nvPr/>
        </p:nvSpPr>
        <p:spPr>
          <a:xfrm>
            <a:off x="7899400" y="698500"/>
            <a:ext cx="635000" cy="127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800">
                <a:solidFill>
                  <a:srgbClr val="000000"/>
                </a:solidFill>
              </a:rPr>
              <a:t>10⁻²</a:t>
            </a:r>
          </a:p>
        </p:txBody>
      </p:sp>
      <p:sp>
        <p:nvSpPr>
          <p:cNvPr id="46" name="Oval 45"/>
          <p:cNvSpPr/>
          <p:nvPr/>
        </p:nvSpPr>
        <p:spPr>
          <a:xfrm>
            <a:off x="7789481" y="969581"/>
            <a:ext cx="92836" cy="92836"/>
          </a:xfrm>
          <a:prstGeom prst="ellipse">
            <a:avLst/>
          </a:prstGeom>
          <a:solidFill>
            <a:srgbClr val="FFFFFF"/>
          </a:solidFill>
          <a:ln w="127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Rectangle 46"/>
          <p:cNvSpPr/>
          <p:nvPr/>
        </p:nvSpPr>
        <p:spPr>
          <a:xfrm>
            <a:off x="7899400" y="952500"/>
            <a:ext cx="635000" cy="127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800">
                <a:solidFill>
                  <a:srgbClr val="000000"/>
                </a:solidFill>
              </a:rPr>
              <a:t>10⁻³</a:t>
            </a:r>
          </a:p>
        </p:txBody>
      </p:sp>
      <p:sp>
        <p:nvSpPr>
          <p:cNvPr id="48" name="Oval 47"/>
          <p:cNvSpPr/>
          <p:nvPr/>
        </p:nvSpPr>
        <p:spPr>
          <a:xfrm>
            <a:off x="7809992" y="1244092"/>
            <a:ext cx="51816" cy="51816"/>
          </a:xfrm>
          <a:prstGeom prst="ellipse">
            <a:avLst/>
          </a:prstGeom>
          <a:solidFill>
            <a:srgbClr val="FFFFFF"/>
          </a:solidFill>
          <a:ln w="127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9" name="Rectangle 48"/>
          <p:cNvSpPr/>
          <p:nvPr/>
        </p:nvSpPr>
        <p:spPr>
          <a:xfrm>
            <a:off x="7899400" y="1206500"/>
            <a:ext cx="635000" cy="127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800">
                <a:solidFill>
                  <a:srgbClr val="000000"/>
                </a:solidFill>
              </a:rPr>
              <a:t>10⁻⁴</a:t>
            </a:r>
          </a:p>
        </p:txBody>
      </p:sp>
      <p:sp>
        <p:nvSpPr>
          <p:cNvPr id="50" name="Oval 49"/>
          <p:cNvSpPr/>
          <p:nvPr/>
        </p:nvSpPr>
        <p:spPr>
          <a:xfrm>
            <a:off x="7830502" y="1518602"/>
            <a:ext cx="10795" cy="10795"/>
          </a:xfrm>
          <a:prstGeom prst="ellipse">
            <a:avLst/>
          </a:prstGeom>
          <a:solidFill>
            <a:srgbClr val="FFFFFF"/>
          </a:solidFill>
          <a:ln w="127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1" name="Rectangle 50"/>
          <p:cNvSpPr/>
          <p:nvPr/>
        </p:nvSpPr>
        <p:spPr>
          <a:xfrm>
            <a:off x="7899400" y="1460500"/>
            <a:ext cx="635000" cy="127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800">
                <a:solidFill>
                  <a:srgbClr val="000000"/>
                </a:solidFill>
              </a:rPr>
              <a:t>≤10⁻⁵</a:t>
            </a:r>
          </a:p>
        </p:txBody>
      </p:sp>
      <p:sp>
        <p:nvSpPr>
          <p:cNvPr id="52" name="Rectangle 51"/>
          <p:cNvSpPr/>
          <p:nvPr/>
        </p:nvSpPr>
        <p:spPr>
          <a:xfrm>
            <a:off x="8788400" y="1651000"/>
            <a:ext cx="1524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000">
                <a:solidFill>
                  <a:srgbClr val="000000"/>
                </a:solidFill>
              </a:rPr>
              <a:t>Ratio [Sense / pCMV∆]</a:t>
            </a:r>
          </a:p>
        </p:txBody>
      </p:sp>
      <p:pic>
        <p:nvPicPr>
          <p:cNvPr id="53" name="Picture 52" descr="freq_ratio_sense_branch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9455150" y="1428750"/>
            <a:ext cx="127000" cy="952500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9740900" y="1905000"/>
            <a:ext cx="508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800">
                <a:solidFill>
                  <a:srgbClr val="000000"/>
                </a:solidFill>
              </a:rPr>
              <a:t>2/3</a:t>
            </a:r>
          </a:p>
        </p:txBody>
      </p:sp>
      <p:sp>
        <p:nvSpPr>
          <p:cNvPr id="55" name="Rectangle 54"/>
          <p:cNvSpPr/>
          <p:nvPr/>
        </p:nvSpPr>
        <p:spPr>
          <a:xfrm>
            <a:off x="9502775" y="1905000"/>
            <a:ext cx="508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800">
                <a:solidFill>
                  <a:srgbClr val="000000"/>
                </a:solidFill>
              </a:rPr>
              <a:t>4/5</a:t>
            </a:r>
          </a:p>
        </p:txBody>
      </p:sp>
      <p:sp>
        <p:nvSpPr>
          <p:cNvPr id="56" name="Rectangle 55"/>
          <p:cNvSpPr/>
          <p:nvPr/>
        </p:nvSpPr>
        <p:spPr>
          <a:xfrm>
            <a:off x="9264650" y="1905000"/>
            <a:ext cx="508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8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57" name="Rectangle 56"/>
          <p:cNvSpPr/>
          <p:nvPr/>
        </p:nvSpPr>
        <p:spPr>
          <a:xfrm>
            <a:off x="9026525" y="1905000"/>
            <a:ext cx="508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800">
                <a:solidFill>
                  <a:srgbClr val="000000"/>
                </a:solidFill>
              </a:rPr>
              <a:t>5/4</a:t>
            </a:r>
          </a:p>
        </p:txBody>
      </p:sp>
      <p:sp>
        <p:nvSpPr>
          <p:cNvPr id="58" name="Rectangle 57"/>
          <p:cNvSpPr/>
          <p:nvPr/>
        </p:nvSpPr>
        <p:spPr>
          <a:xfrm>
            <a:off x="8788400" y="1905000"/>
            <a:ext cx="508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800">
                <a:solidFill>
                  <a:srgbClr val="000000"/>
                </a:solidFill>
              </a:rPr>
              <a:t>3/2</a:t>
            </a:r>
          </a:p>
        </p:txBody>
      </p:sp>
      <p:sp>
        <p:nvSpPr>
          <p:cNvPr id="59" name="Rectangle 58"/>
          <p:cNvSpPr/>
          <p:nvPr/>
        </p:nvSpPr>
        <p:spPr>
          <a:xfrm>
            <a:off x="7645400" y="1651000"/>
            <a:ext cx="1143000" cy="508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000">
                <a:solidFill>
                  <a:srgbClr val="000000"/>
                </a:solidFill>
              </a:rPr>
              <a:t>Ratio
[Sense / pCMV∆]</a:t>
            </a:r>
          </a:p>
        </p:txBody>
      </p:sp>
      <p:pic>
        <p:nvPicPr>
          <p:cNvPr id="60" name="Picture 59" descr="freq_ratio_sense_branch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72400" y="2159000"/>
            <a:ext cx="127000" cy="952500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7835900" y="2984500"/>
            <a:ext cx="508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800">
                <a:solidFill>
                  <a:srgbClr val="000000"/>
                </a:solidFill>
              </a:rPr>
              <a:t>2/3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835900" y="2746375"/>
            <a:ext cx="508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800">
                <a:solidFill>
                  <a:srgbClr val="000000"/>
                </a:solidFill>
              </a:rPr>
              <a:t>4/5</a:t>
            </a:r>
          </a:p>
        </p:txBody>
      </p:sp>
      <p:sp>
        <p:nvSpPr>
          <p:cNvPr id="63" name="Rectangle 62"/>
          <p:cNvSpPr/>
          <p:nvPr/>
        </p:nvSpPr>
        <p:spPr>
          <a:xfrm>
            <a:off x="7835900" y="2508250"/>
            <a:ext cx="508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8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7835900" y="2270125"/>
            <a:ext cx="508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800">
                <a:solidFill>
                  <a:srgbClr val="000000"/>
                </a:solidFill>
              </a:rPr>
              <a:t>5/4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835900" y="2032000"/>
            <a:ext cx="508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800">
                <a:solidFill>
                  <a:srgbClr val="000000"/>
                </a:solidFill>
              </a:rPr>
              <a:t>3/2</a:t>
            </a:r>
          </a:p>
        </p:txBody>
      </p:sp>
      <p:sp>
        <p:nvSpPr>
          <p:cNvPr id="66" name="Rectangle 65"/>
          <p:cNvSpPr/>
          <p:nvPr/>
        </p:nvSpPr>
        <p:spPr>
          <a:xfrm>
            <a:off x="9042400" y="3429000"/>
            <a:ext cx="1143000" cy="127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000">
                <a:solidFill>
                  <a:srgbClr val="000000"/>
                </a:solidFill>
              </a:rPr>
              <a:t>Variation Types</a:t>
            </a:r>
          </a:p>
        </p:txBody>
      </p:sp>
      <p:sp>
        <p:nvSpPr>
          <p:cNvPr id="67" name="Oval 66"/>
          <p:cNvSpPr/>
          <p:nvPr/>
        </p:nvSpPr>
        <p:spPr>
          <a:xfrm>
            <a:off x="9169400" y="3556000"/>
            <a:ext cx="127000" cy="127000"/>
          </a:xfrm>
          <a:prstGeom prst="ellipse">
            <a:avLst/>
          </a:prstGeom>
          <a:solidFill>
            <a:srgbClr val="FF0000"/>
          </a:solidFill>
          <a:ln w="635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8" name="Rectangle 67"/>
          <p:cNvSpPr/>
          <p:nvPr/>
        </p:nvSpPr>
        <p:spPr>
          <a:xfrm>
            <a:off x="8915400" y="3683000"/>
            <a:ext cx="635000" cy="127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800">
                <a:solidFill>
                  <a:srgbClr val="000000"/>
                </a:solidFill>
              </a:rPr>
              <a:t>Insertion</a:t>
            </a:r>
          </a:p>
        </p:txBody>
      </p:sp>
      <p:sp>
        <p:nvSpPr>
          <p:cNvPr id="69" name="Oval 68"/>
          <p:cNvSpPr/>
          <p:nvPr/>
        </p:nvSpPr>
        <p:spPr>
          <a:xfrm>
            <a:off x="9550400" y="3556000"/>
            <a:ext cx="127000" cy="127000"/>
          </a:xfrm>
          <a:prstGeom prst="ellipse">
            <a:avLst/>
          </a:prstGeom>
          <a:solidFill>
            <a:srgbClr val="0000FF"/>
          </a:solidFill>
          <a:ln w="635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0" name="Rectangle 69"/>
          <p:cNvSpPr/>
          <p:nvPr/>
        </p:nvSpPr>
        <p:spPr>
          <a:xfrm>
            <a:off x="9296400" y="3683000"/>
            <a:ext cx="635000" cy="127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800">
                <a:solidFill>
                  <a:srgbClr val="000000"/>
                </a:solidFill>
              </a:rPr>
              <a:t>Deletion</a:t>
            </a:r>
          </a:p>
        </p:txBody>
      </p:sp>
      <p:sp>
        <p:nvSpPr>
          <p:cNvPr id="71" name="Oval 70"/>
          <p:cNvSpPr/>
          <p:nvPr/>
        </p:nvSpPr>
        <p:spPr>
          <a:xfrm>
            <a:off x="9931400" y="3556000"/>
            <a:ext cx="127000" cy="127000"/>
          </a:xfrm>
          <a:prstGeom prst="ellipse">
            <a:avLst/>
          </a:prstGeom>
          <a:solidFill>
            <a:srgbClr val="FFFFFF"/>
          </a:solidFill>
          <a:ln w="635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2" name="Rectangle 71"/>
          <p:cNvSpPr/>
          <p:nvPr/>
        </p:nvSpPr>
        <p:spPr>
          <a:xfrm>
            <a:off x="9677400" y="3683000"/>
            <a:ext cx="635000" cy="127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800">
                <a:solidFill>
                  <a:srgbClr val="000000"/>
                </a:solidFill>
              </a:rPr>
              <a:t>None</a:t>
            </a:r>
          </a:p>
        </p:txBody>
      </p:sp>
      <p:sp>
        <p:nvSpPr>
          <p:cNvPr id="73" name="Rectangle 72"/>
          <p:cNvSpPr/>
          <p:nvPr/>
        </p:nvSpPr>
        <p:spPr>
          <a:xfrm>
            <a:off x="7645400" y="3429000"/>
            <a:ext cx="1016000" cy="127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000">
                <a:solidFill>
                  <a:srgbClr val="000000"/>
                </a:solidFill>
              </a:rPr>
              <a:t>Variation Types</a:t>
            </a:r>
          </a:p>
        </p:txBody>
      </p:sp>
      <p:sp>
        <p:nvSpPr>
          <p:cNvPr id="74" name="Oval 73"/>
          <p:cNvSpPr/>
          <p:nvPr/>
        </p:nvSpPr>
        <p:spPr>
          <a:xfrm>
            <a:off x="7772400" y="3568700"/>
            <a:ext cx="127000" cy="127000"/>
          </a:xfrm>
          <a:prstGeom prst="ellipse">
            <a:avLst/>
          </a:prstGeom>
          <a:solidFill>
            <a:srgbClr val="FF0000"/>
          </a:solidFill>
          <a:ln w="635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5" name="Rectangle 74"/>
          <p:cNvSpPr/>
          <p:nvPr/>
        </p:nvSpPr>
        <p:spPr>
          <a:xfrm>
            <a:off x="7899400" y="3505200"/>
            <a:ext cx="635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800">
                <a:solidFill>
                  <a:srgbClr val="000000"/>
                </a:solidFill>
              </a:rPr>
              <a:t>Insertion</a:t>
            </a:r>
          </a:p>
        </p:txBody>
      </p:sp>
      <p:sp>
        <p:nvSpPr>
          <p:cNvPr id="76" name="Oval 75"/>
          <p:cNvSpPr/>
          <p:nvPr/>
        </p:nvSpPr>
        <p:spPr>
          <a:xfrm>
            <a:off x="7772400" y="3721100"/>
            <a:ext cx="127000" cy="127000"/>
          </a:xfrm>
          <a:prstGeom prst="ellipse">
            <a:avLst/>
          </a:prstGeom>
          <a:solidFill>
            <a:srgbClr val="0000FF"/>
          </a:solidFill>
          <a:ln w="635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7" name="Rectangle 76"/>
          <p:cNvSpPr/>
          <p:nvPr/>
        </p:nvSpPr>
        <p:spPr>
          <a:xfrm>
            <a:off x="7899400" y="3657600"/>
            <a:ext cx="635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800">
                <a:solidFill>
                  <a:srgbClr val="000000"/>
                </a:solidFill>
              </a:rPr>
              <a:t>Deletion</a:t>
            </a:r>
          </a:p>
        </p:txBody>
      </p:sp>
      <p:sp>
        <p:nvSpPr>
          <p:cNvPr id="78" name="Oval 77"/>
          <p:cNvSpPr/>
          <p:nvPr/>
        </p:nvSpPr>
        <p:spPr>
          <a:xfrm>
            <a:off x="7772400" y="3873500"/>
            <a:ext cx="127000" cy="127000"/>
          </a:xfrm>
          <a:prstGeom prst="ellipse">
            <a:avLst/>
          </a:prstGeom>
          <a:solidFill>
            <a:srgbClr val="FFFFFF"/>
          </a:solidFill>
          <a:ln w="635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9" name="Rectangle 78"/>
          <p:cNvSpPr/>
          <p:nvPr/>
        </p:nvSpPr>
        <p:spPr>
          <a:xfrm>
            <a:off x="7899400" y="3810000"/>
            <a:ext cx="635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800">
                <a:solidFill>
                  <a:srgbClr val="000000"/>
                </a:solidFill>
              </a:rPr>
              <a:t>None</a:t>
            </a:r>
          </a:p>
        </p:txBody>
      </p:sp>
      <p:sp>
        <p:nvSpPr>
          <p:cNvPr id="80" name="Rectangle 79"/>
          <p:cNvSpPr/>
          <p:nvPr/>
        </p:nvSpPr>
        <p:spPr>
          <a:xfrm>
            <a:off x="9169400" y="4330700"/>
            <a:ext cx="1143000" cy="127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000">
                <a:solidFill>
                  <a:srgbClr val="000000"/>
                </a:solidFill>
              </a:rPr>
              <a:t>Vertex Outline</a:t>
            </a:r>
          </a:p>
        </p:txBody>
      </p:sp>
      <p:sp>
        <p:nvSpPr>
          <p:cNvPr id="81" name="Oval 80"/>
          <p:cNvSpPr/>
          <p:nvPr/>
        </p:nvSpPr>
        <p:spPr>
          <a:xfrm>
            <a:off x="9296400" y="4457700"/>
            <a:ext cx="127000" cy="1270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32CD3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2" name="Rectangle 81"/>
          <p:cNvSpPr/>
          <p:nvPr/>
        </p:nvSpPr>
        <p:spPr>
          <a:xfrm>
            <a:off x="8915400" y="4584700"/>
            <a:ext cx="889000" cy="127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800">
                <a:solidFill>
                  <a:srgbClr val="000000"/>
                </a:solidFill>
              </a:rPr>
              <a:t>Reference</a:t>
            </a:r>
          </a:p>
        </p:txBody>
      </p:sp>
      <p:sp>
        <p:nvSpPr>
          <p:cNvPr id="83" name="Oval 82"/>
          <p:cNvSpPr/>
          <p:nvPr/>
        </p:nvSpPr>
        <p:spPr>
          <a:xfrm>
            <a:off x="9931400" y="4457700"/>
            <a:ext cx="127000" cy="127000"/>
          </a:xfrm>
          <a:prstGeom prst="ellipse">
            <a:avLst/>
          </a:prstGeom>
          <a:solidFill>
            <a:srgbClr val="FFFFFF"/>
          </a:solidFill>
          <a:ln w="635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4" name="Rectangle 83"/>
          <p:cNvSpPr/>
          <p:nvPr/>
        </p:nvSpPr>
        <p:spPr>
          <a:xfrm>
            <a:off x="9550400" y="4584700"/>
            <a:ext cx="889000" cy="127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800">
                <a:solidFill>
                  <a:srgbClr val="000000"/>
                </a:solidFill>
              </a:rPr>
              <a:t>Non-reference</a:t>
            </a:r>
          </a:p>
        </p:txBody>
      </p:sp>
      <p:sp>
        <p:nvSpPr>
          <p:cNvPr id="85" name="Rectangle 84"/>
          <p:cNvSpPr/>
          <p:nvPr/>
        </p:nvSpPr>
        <p:spPr>
          <a:xfrm>
            <a:off x="7645400" y="4330700"/>
            <a:ext cx="1016000" cy="127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000">
                <a:solidFill>
                  <a:srgbClr val="000000"/>
                </a:solidFill>
              </a:rPr>
              <a:t>Vertex Outline</a:t>
            </a:r>
          </a:p>
        </p:txBody>
      </p:sp>
      <p:sp>
        <p:nvSpPr>
          <p:cNvPr id="86" name="Oval 85"/>
          <p:cNvSpPr/>
          <p:nvPr/>
        </p:nvSpPr>
        <p:spPr>
          <a:xfrm>
            <a:off x="7772400" y="4470400"/>
            <a:ext cx="127000" cy="1270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32CD3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7" name="Rectangle 86"/>
          <p:cNvSpPr/>
          <p:nvPr/>
        </p:nvSpPr>
        <p:spPr>
          <a:xfrm>
            <a:off x="7899400" y="4470400"/>
            <a:ext cx="889000" cy="127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800">
                <a:solidFill>
                  <a:srgbClr val="000000"/>
                </a:solidFill>
              </a:rPr>
              <a:t>Reference</a:t>
            </a:r>
          </a:p>
        </p:txBody>
      </p:sp>
      <p:sp>
        <p:nvSpPr>
          <p:cNvPr id="88" name="Oval 87"/>
          <p:cNvSpPr/>
          <p:nvPr/>
        </p:nvSpPr>
        <p:spPr>
          <a:xfrm>
            <a:off x="7772400" y="4622800"/>
            <a:ext cx="127000" cy="127000"/>
          </a:xfrm>
          <a:prstGeom prst="ellipse">
            <a:avLst/>
          </a:prstGeom>
          <a:solidFill>
            <a:srgbClr val="FFFFFF"/>
          </a:solidFill>
          <a:ln w="635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9" name="Rectangle 88"/>
          <p:cNvSpPr/>
          <p:nvPr/>
        </p:nvSpPr>
        <p:spPr>
          <a:xfrm>
            <a:off x="7899400" y="4622800"/>
            <a:ext cx="889000" cy="127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800">
                <a:solidFill>
                  <a:srgbClr val="000000"/>
                </a:solidFill>
              </a:rPr>
              <a:t>Non-reference</a:t>
            </a:r>
          </a:p>
        </p:txBody>
      </p:sp>
      <p:sp>
        <p:nvSpPr>
          <p:cNvPr id="90" name="Rectangle 89"/>
          <p:cNvSpPr/>
          <p:nvPr/>
        </p:nvSpPr>
        <p:spPr>
          <a:xfrm>
            <a:off x="9042400" y="5080000"/>
            <a:ext cx="1016000" cy="127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000">
                <a:solidFill>
                  <a:srgbClr val="000000"/>
                </a:solidFill>
              </a:rPr>
              <a:t>Edge Types</a:t>
            </a:r>
          </a:p>
        </p:txBody>
      </p:sp>
      <p:cxnSp>
        <p:nvCxnSpPr>
          <p:cNvPr id="91" name="Connector 90"/>
          <p:cNvCxnSpPr/>
          <p:nvPr/>
        </p:nvCxnSpPr>
        <p:spPr>
          <a:xfrm>
            <a:off x="9232900" y="5238750"/>
            <a:ext cx="127000" cy="0"/>
          </a:xfrm>
          <a:prstGeom prst="line">
            <a:avLst/>
          </a:prstGeom>
          <a:ln w="12700">
            <a:solidFill>
              <a:srgbClr val="00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8915400" y="5270500"/>
            <a:ext cx="762000" cy="127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800">
                <a:solidFill>
                  <a:srgbClr val="000000"/>
                </a:solidFill>
              </a:rPr>
              <a:t>Substitution</a:t>
            </a:r>
          </a:p>
        </p:txBody>
      </p:sp>
      <p:cxnSp>
        <p:nvCxnSpPr>
          <p:cNvPr id="93" name="Connector 92"/>
          <p:cNvCxnSpPr/>
          <p:nvPr/>
        </p:nvCxnSpPr>
        <p:spPr>
          <a:xfrm>
            <a:off x="9740900" y="5238750"/>
            <a:ext cx="127000" cy="0"/>
          </a:xfrm>
          <a:prstGeom prst="line">
            <a:avLst/>
          </a:prstGeom>
          <a:ln w="12700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9423400" y="5270500"/>
            <a:ext cx="762000" cy="127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800">
                <a:solidFill>
                  <a:srgbClr val="000000"/>
                </a:solidFill>
              </a:rPr>
              <a:t>In/del</a:t>
            </a:r>
          </a:p>
        </p:txBody>
      </p:sp>
      <p:sp>
        <p:nvSpPr>
          <p:cNvPr id="95" name="Rectangle 94"/>
          <p:cNvSpPr/>
          <p:nvPr/>
        </p:nvSpPr>
        <p:spPr>
          <a:xfrm>
            <a:off x="7645400" y="5080000"/>
            <a:ext cx="1016000" cy="127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000">
                <a:solidFill>
                  <a:srgbClr val="000000"/>
                </a:solidFill>
              </a:rPr>
              <a:t>Edge Types</a:t>
            </a:r>
          </a:p>
        </p:txBody>
      </p:sp>
      <p:cxnSp>
        <p:nvCxnSpPr>
          <p:cNvPr id="96" name="Connector 95"/>
          <p:cNvCxnSpPr/>
          <p:nvPr/>
        </p:nvCxnSpPr>
        <p:spPr>
          <a:xfrm>
            <a:off x="7835900" y="5270500"/>
            <a:ext cx="127000" cy="0"/>
          </a:xfrm>
          <a:prstGeom prst="line">
            <a:avLst/>
          </a:prstGeom>
          <a:ln w="12700">
            <a:solidFill>
              <a:srgbClr val="00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8026400" y="5143500"/>
            <a:ext cx="762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800">
                <a:solidFill>
                  <a:srgbClr val="000000"/>
                </a:solidFill>
              </a:rPr>
              <a:t>Substitution</a:t>
            </a:r>
          </a:p>
        </p:txBody>
      </p:sp>
      <p:cxnSp>
        <p:nvCxnSpPr>
          <p:cNvPr id="98" name="Connector 97"/>
          <p:cNvCxnSpPr/>
          <p:nvPr/>
        </p:nvCxnSpPr>
        <p:spPr>
          <a:xfrm>
            <a:off x="7835900" y="5397500"/>
            <a:ext cx="127000" cy="0"/>
          </a:xfrm>
          <a:prstGeom prst="line">
            <a:avLst/>
          </a:prstGeom>
          <a:ln w="12700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8026400" y="5270500"/>
            <a:ext cx="762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800">
                <a:solidFill>
                  <a:srgbClr val="000000"/>
                </a:solidFill>
              </a:rPr>
              <a:t>In/del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0</Words>
  <Application>Microsoft Office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Tejasvi Channagiri</dc:creator>
  <cp:lastModifiedBy>Tejasvi Channagiri</cp:lastModifiedBy>
  <cp:revision>1</cp:revision>
  <dcterms:created xsi:type="dcterms:W3CDTF">2022-04-05T23:30:36Z</dcterms:created>
  <dcterms:modified xsi:type="dcterms:W3CDTF">2022-04-05T23:32:10Z</dcterms:modified>
</cp:coreProperties>
</file>